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2943" autoAdjust="0"/>
  </p:normalViewPr>
  <p:slideViewPr>
    <p:cSldViewPr>
      <p:cViewPr varScale="1">
        <p:scale>
          <a:sx n="71" d="100"/>
          <a:sy n="71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C792E-B63B-4EAE-A055-1F16ABBEA26C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DEC88-C863-43C9-B397-2AD37ACC999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8F4E6-42B5-44FF-BDE7-1F466E19E3F6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998E9-DC6D-429B-80AF-6C62A0A713C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0AC02-C688-4AE3-B814-CCC18635B960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7652-6199-4FD0-BACE-145C70A2DD3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EB97-D0A5-4236-AFFF-7D5CC70A2363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AC45D-91AC-4A0E-B0BE-67C654FCD30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69DDC-1018-4430-A6E6-DBA3924524BC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66E9A-A072-4004-B7B0-4E5B63BE015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F525-4CF7-419E-BA83-08645F54527C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B62B2-BEE4-4E9A-9C7B-C5DA5E8F4E6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746FA-493B-4A9A-88DE-09D722BE3F9A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F03C9-2F0A-4B61-A1C7-328E1062A0B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7FB1D-FA8E-43F8-BD9F-05FE802D07D9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F6375-97DF-4F63-A649-6AC27C677B5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F2132-D12F-4D92-8F6A-B5F8CC8B371F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E5EDA-D006-40A1-AEFB-3A2BA64AAC7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D7C42-102F-46AE-8653-8D18B28FC9FC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B3E8B-3754-4881-8000-A408E0C6B9C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34BE6-BE55-483A-865A-3494DE4769B0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D2766-66DC-4193-B8EE-54AC6465C13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9459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F1B42A-A1BC-439C-BE79-B31A6E0F7FE8}" type="datetimeFigureOut">
              <a:rPr lang="he-IL"/>
              <a:pPr>
                <a:defRPr/>
              </a:pPr>
              <a:t>י"ח/אב/תשע"א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7D0F29-8815-4EAD-8249-9AEEF1FF1CF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111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5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08500"/>
            <a:ext cx="1766888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30488" y="2143125"/>
            <a:ext cx="33623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073150" y="255588"/>
            <a:ext cx="6988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תכנית להכשרת הנדסאי מכטרוניקה </a:t>
            </a:r>
          </a:p>
          <a:p>
            <a:r>
              <a:rPr lang="he-I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לתפקיד  קצונה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בצי  הסוחר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הישראלי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1042988" y="6334125"/>
            <a:ext cx="698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</a:rPr>
              <a:t>www.meta.org.il</a:t>
            </a:r>
            <a:r>
              <a:rPr lang="he-IL" b="1"/>
              <a:t>   </a:t>
            </a:r>
            <a:r>
              <a:rPr lang="he-IL" b="1">
                <a:solidFill>
                  <a:schemeClr val="bg1"/>
                </a:solidFill>
              </a:rPr>
              <a:t>עכו, רחוב יהושפט 7, טל' 04-9911016 שלוחה 1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032" name="Text Box 9"/>
          <p:cNvSpPr txBox="1">
            <a:spLocks noChangeArrowheads="1"/>
          </p:cNvSpPr>
          <p:nvPr/>
        </p:nvSpPr>
        <p:spPr bwMode="auto">
          <a:xfrm>
            <a:off x="2824163" y="66135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Calibri" pitchFamily="34" charset="0"/>
              <a:cs typeface="David" pitchFamily="2" charset="-79"/>
            </a:endParaRPr>
          </a:p>
        </p:txBody>
      </p:sp>
      <p:pic>
        <p:nvPicPr>
          <p:cNvPr id="103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08500"/>
            <a:ext cx="5715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43213" y="4797425"/>
            <a:ext cx="3281362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948488" y="5229225"/>
          <a:ext cx="1912937" cy="942975"/>
        </p:xfrm>
        <a:graphic>
          <a:graphicData uri="http://schemas.openxmlformats.org/presentationml/2006/ole">
            <p:oleObj spid="_x0000_s1026" name="Acrobat Document" r:id="rId7" imgW="4702320" imgH="4461840" progId="AcroExch.Document.7">
              <p:embed/>
            </p:oleObj>
          </a:graphicData>
        </a:graphic>
      </p:graphicFrame>
      <p:pic>
        <p:nvPicPr>
          <p:cNvPr id="1035" name="Picture 6" descr="http://t0.gstatic.com/images?q=tbn:ANd9GcT3aP11yADcvQlPNjoBrips9xFpYe51-HUqPjdRUBh7enP4cPyt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40200" y="5229225"/>
            <a:ext cx="21431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8" descr="http://www.myjulis.co.il/sites/default/files/articles/u13/wakid_amir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79613" y="5229225"/>
            <a:ext cx="1584325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14463" y="1533525"/>
            <a:ext cx="756443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הספנות של היום  היא ענף כלכלי , בינלאומי, טכנולוגי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ותחרותי.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האוניה היא מפעל כלכלי צף, שניהולה מהווה אתגר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מקצועי וטכנולוגי מדרגה גבוהה ביותר, ששיאה בפיקוד.</a:t>
            </a:r>
          </a:p>
          <a:p>
            <a:endParaRPr lang="he-IL" sz="1400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הפיקוד כולל אחריות ניהולית ועסקית על ארגון ששוויו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מאות מיליוני דולרים.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להיות קצין בצי הסוחר, משמעו להיות חלק ממערך  לוגיסטי מורכב ומתקדם, לנהל 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צוות רב לאומי, לתפעל ולשלוט על מערכות טכנולוגיות מתוחכמות. לעמוד בקשר עם רשויות בינלאומיות.</a:t>
            </a:r>
            <a:endParaRPr lang="en-US" sz="14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005388" y="3706813"/>
            <a:ext cx="401478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הקרירה הימית מבטיחה , לצד העניין והמקצוענות 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המאתגרת, תנאי עבודה נדיבים, איכות חיים גבוהה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באניות חדישות ובטוחות, ובעיקר קריירה לחיים. 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יציבות תעסוקתית עם מסלול הכשרה וקידום מוגדרים.</a:t>
            </a:r>
          </a:p>
          <a:p>
            <a:endParaRPr lang="he-IL" sz="1400" b="1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רב גוניות תחומי העיסוק של קצין הים, ניסיונו הרב, 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והעצמאות בה הוא מתפקד, מקנים יתרונות רבים, על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פני המקבילים לו במקצוע היבשתי, ומקנים לו עדיפות</a:t>
            </a:r>
          </a:p>
          <a:p>
            <a:r>
              <a:rPr lang="he-IL" sz="1400" b="1">
                <a:solidFill>
                  <a:schemeClr val="tx2"/>
                </a:solidFill>
                <a:latin typeface="Calibri" pitchFamily="34" charset="0"/>
              </a:rPr>
              <a:t>עליהם.</a:t>
            </a:r>
            <a:endParaRPr lang="en-US" sz="14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885825" y="0"/>
            <a:ext cx="744855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uttman-Aram"/>
                <a:cs typeface="Guttman-Aram"/>
              </a:rPr>
              <a:t>צי הסוחר הישראלי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792538" y="882650"/>
            <a:ext cx="3857625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2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uttman-Aram"/>
                <a:cs typeface="Guttman-Aram"/>
              </a:rPr>
              <a:t>קריירה ימית כאתגר אישי</a:t>
            </a:r>
          </a:p>
        </p:txBody>
      </p:sp>
      <p:pic>
        <p:nvPicPr>
          <p:cNvPr id="15365" name="Picture 21" descr="machinery control r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" y="1238250"/>
            <a:ext cx="3995737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8" descr="02_big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9725"/>
            <a:ext cx="501332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3F0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4356100" y="260350"/>
            <a:ext cx="47879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הרשות לחינוך והכשרה ימיים, בשיתוף המכללה הטכנולוגית </a:t>
            </a:r>
          </a:p>
          <a:p>
            <a:r>
              <a:rPr lang="he-I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להנדסאים אורט בראודה, משרד התחבורה וחברות הספנות,</a:t>
            </a:r>
          </a:p>
          <a:p>
            <a:r>
              <a:rPr lang="he-I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קוראות למתאימים לפתח קריירה ימית מאתגרת </a:t>
            </a:r>
          </a:p>
          <a:p>
            <a:r>
              <a:rPr lang="he-IL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כקצין מכונה בצי הסוחר הישראלי.</a:t>
            </a:r>
          </a:p>
          <a:p>
            <a:endParaRPr lang="he-IL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הספנות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של היום היא ענף כלכלי, בינלאומי, טכנולוגי ותחרותי. צי הסוחר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הישראלי מעסיק מאות ימאים על אוניות מסוגים שונים.</a:t>
            </a:r>
          </a:p>
          <a:p>
            <a:endParaRPr lang="he-IL" sz="1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להיות קצין בצי הסוחר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משמעותו להיות חלק ממערך טכנו לוגיסטי מורכב ומתקדם, לנהל צוות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רב לאומי של אנשי מקצוע, לתפעל ולשלוט על מערכות טכנולוגיות 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מתקדמות ומתוחכמות, לעמוד בקשר עם רשויות בינלאומיות.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התפקיד כולל אחריות ניהולית והפעלה של מערכות השוות מאות מיליוני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דולרים.</a:t>
            </a:r>
          </a:p>
          <a:p>
            <a:endParaRPr lang="he-IL" sz="1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הקריירה הימית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מבטיחה, לצד העניין והמקצוענות המאתגרת, תנאי עבודה נדיבים.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איכות חיים גבוהה באוניות חדישות ובטוחות, יציבות תעסוקתית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לאורך שנים, עם מסלול הכשרה וקידום מואצים, מוגדרים היטב ועם 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הדרכה וליווי מקצועי.</a:t>
            </a: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הכשרה מקצועית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הכשרה להנדסאים תתבצע באורט בראודה במשך שתי  שנות לימוד אקדמיים.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ההכשרה המקצועית לקצין ים מתבצעת במכון להכשרה ימית בעכו ובאוניות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צי הסוחר הישראלי. 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הלימודים מתקיימים בכיתות לימוד חדישות, המאובזרות בכל אמצעי 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ההוראה המתקדמים. כמו כן, סימולטור המדמה את מערכות המצויות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בחדר מכונה של אוניות הצי.</a:t>
            </a:r>
            <a:endParaRPr lang="en-US" sz="1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3708400" y="4048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0" y="260350"/>
            <a:ext cx="4384675" cy="634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מקצועות הגרעין</a:t>
            </a:r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מנועי דיזל ימיים, מכונאות כללית, מכונאות קיטור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לאניות דיזל,  תרמודינאמיקה יישומית, מבנה אוניות ויציבות, מכונאות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חשמל ואלקטרוניקה, כולל חשמל מתח גבוה. תחזוקה ותיקונים.</a:t>
            </a:r>
          </a:p>
          <a:p>
            <a:endParaRPr lang="he-IL" sz="1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מקצועות כללים – אנגלית ימית,  עזרה ראשונה, התמחויות בסירות 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הצלה, סדנא בינאישית</a:t>
            </a:r>
          </a:p>
          <a:p>
            <a:endParaRPr lang="he-IL" sz="1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e-IL" sz="1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סה"כ משך ההכשרה העיונית להנדסאי וקצין ים נמשכת במשך </a:t>
            </a:r>
          </a:p>
          <a:p>
            <a:r>
              <a:rPr lang="he-IL" sz="1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כ- 28 חודשים</a:t>
            </a:r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he-IL" sz="1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בגמר ההכשרה העיונית, תתקיים הכשרה מעשית על אחת מאוניות הצי.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משך ההכשרה כ- 12 חודשים.</a:t>
            </a: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למתאימים מובטח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מימון שכר לימוד מלא כמו כן, תינתן במשך הלימודים מלגת קיום 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חודשית.</a:t>
            </a:r>
          </a:p>
          <a:p>
            <a:endParaRPr lang="he-IL" sz="1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למסיימים בהצלחה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מובטחת השמה באחת מחברות הספנות הישראלית כקצין באחת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מאוניות הצי.</a:t>
            </a:r>
          </a:p>
          <a:p>
            <a:endParaRPr lang="he-IL" sz="1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תנאי קבלה לתכנית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עמידה במבדקי התאמה תעסוקתיים, בריאות תקינה. כמו כן, עמידה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בתנאי קבלה ללימודי הנדסאים במכללת אורט בראודה.</a:t>
            </a:r>
          </a:p>
          <a:p>
            <a:r>
              <a:rPr lang="he-IL"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התכנית מיועדת לנשים וגברים כאחד.</a:t>
            </a:r>
          </a:p>
          <a:p>
            <a:r>
              <a:rPr lang="he-IL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למידע והרשמה:</a:t>
            </a: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המכון להכשרה ימית : 04-9911016</a:t>
            </a:r>
          </a:p>
          <a:p>
            <a:r>
              <a:rPr lang="he-IL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עכו, רח' יהושפט 7. </a:t>
            </a:r>
            <a:r>
              <a:rPr lang="en-US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www. meta.org.il</a:t>
            </a:r>
            <a:endParaRPr lang="he-IL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e-IL" sz="1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763688" y="188640"/>
            <a:ext cx="54489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תוכנית הלימודים</a:t>
            </a:r>
          </a:p>
        </p:txBody>
      </p:sp>
      <p:sp>
        <p:nvSpPr>
          <p:cNvPr id="3" name="מלבן 2"/>
          <p:cNvSpPr/>
          <p:nvPr/>
        </p:nvSpPr>
        <p:spPr>
          <a:xfrm>
            <a:off x="7380288" y="2276475"/>
            <a:ext cx="1419225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b="1" dirty="0">
                <a:solidFill>
                  <a:schemeClr val="tx2"/>
                </a:solidFill>
              </a:rPr>
              <a:t>גיוס ומיון</a:t>
            </a:r>
          </a:p>
        </p:txBody>
      </p:sp>
      <p:sp>
        <p:nvSpPr>
          <p:cNvPr id="4" name="מלבן 3"/>
          <p:cNvSpPr/>
          <p:nvPr/>
        </p:nvSpPr>
        <p:spPr>
          <a:xfrm>
            <a:off x="6156325" y="2276475"/>
            <a:ext cx="1201738" cy="431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b="1" dirty="0">
                <a:solidFill>
                  <a:schemeClr val="tx2"/>
                </a:solidFill>
              </a:rPr>
              <a:t>אימון בסיסי</a:t>
            </a:r>
          </a:p>
        </p:txBody>
      </p:sp>
      <p:sp>
        <p:nvSpPr>
          <p:cNvPr id="5" name="מלבן 4"/>
          <p:cNvSpPr/>
          <p:nvPr/>
        </p:nvSpPr>
        <p:spPr>
          <a:xfrm>
            <a:off x="5148263" y="2276475"/>
            <a:ext cx="10080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/>
              <a:t>הפלגת</a:t>
            </a:r>
            <a:r>
              <a:rPr lang="he-IL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/>
              <a:t>התרשמות</a:t>
            </a:r>
          </a:p>
        </p:txBody>
      </p:sp>
      <p:sp>
        <p:nvSpPr>
          <p:cNvPr id="6" name="מלבן 5"/>
          <p:cNvSpPr/>
          <p:nvPr/>
        </p:nvSpPr>
        <p:spPr>
          <a:xfrm>
            <a:off x="1763713" y="2276475"/>
            <a:ext cx="3435350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b="1" dirty="0">
                <a:solidFill>
                  <a:schemeClr val="tx2"/>
                </a:solidFill>
              </a:rPr>
              <a:t>לימודי הנדסאי שנה א' </a:t>
            </a:r>
            <a:r>
              <a:rPr lang="he-IL" b="1" dirty="0" err="1">
                <a:solidFill>
                  <a:schemeClr val="tx2"/>
                </a:solidFill>
              </a:rPr>
              <a:t>בבראודה</a:t>
            </a:r>
            <a:endParaRPr lang="he-IL" b="1" dirty="0">
              <a:solidFill>
                <a:schemeClr val="tx2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0" y="2276475"/>
            <a:ext cx="1741488" cy="431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b="1" dirty="0">
                <a:solidFill>
                  <a:schemeClr val="tx2"/>
                </a:solidFill>
              </a:rPr>
              <a:t>לימודים מקצועיים ימיים</a:t>
            </a:r>
          </a:p>
        </p:txBody>
      </p:sp>
      <p:sp>
        <p:nvSpPr>
          <p:cNvPr id="8" name="מלבן 7"/>
          <p:cNvSpPr/>
          <p:nvPr/>
        </p:nvSpPr>
        <p:spPr>
          <a:xfrm>
            <a:off x="3563938" y="3933825"/>
            <a:ext cx="5235575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b="1" dirty="0">
                <a:solidFill>
                  <a:schemeClr val="tx2"/>
                </a:solidFill>
              </a:rPr>
              <a:t>לימודי הנדסאי שנה ב' </a:t>
            </a:r>
            <a:r>
              <a:rPr lang="he-IL" b="1" dirty="0" err="1">
                <a:solidFill>
                  <a:schemeClr val="tx2"/>
                </a:solidFill>
              </a:rPr>
              <a:t>בבראודה</a:t>
            </a:r>
            <a:endParaRPr lang="he-IL" b="1" dirty="0">
              <a:solidFill>
                <a:schemeClr val="tx2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835150" y="3933825"/>
            <a:ext cx="1743075" cy="431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b="1" dirty="0">
                <a:solidFill>
                  <a:schemeClr val="tx2"/>
                </a:solidFill>
              </a:rPr>
              <a:t>לימודים מקצועיים ימיים</a:t>
            </a:r>
          </a:p>
        </p:txBody>
      </p:sp>
      <p:sp>
        <p:nvSpPr>
          <p:cNvPr id="10" name="מלבן 9"/>
          <p:cNvSpPr/>
          <p:nvPr/>
        </p:nvSpPr>
        <p:spPr>
          <a:xfrm>
            <a:off x="0" y="3933825"/>
            <a:ext cx="18351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/>
              <a:t>התמחות מעשית בים</a:t>
            </a:r>
          </a:p>
        </p:txBody>
      </p:sp>
      <p:sp>
        <p:nvSpPr>
          <p:cNvPr id="17418" name="TextBox 10"/>
          <p:cNvSpPr txBox="1">
            <a:spLocks noChangeArrowheads="1"/>
          </p:cNvSpPr>
          <p:nvPr/>
        </p:nvSpPr>
        <p:spPr bwMode="auto">
          <a:xfrm>
            <a:off x="8405813" y="2781300"/>
            <a:ext cx="738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>
                <a:latin typeface="Calibri" pitchFamily="34" charset="0"/>
              </a:rPr>
              <a:t>קמפיין</a:t>
            </a:r>
          </a:p>
          <a:p>
            <a:r>
              <a:rPr lang="he-IL" sz="1200">
                <a:latin typeface="Calibri" pitchFamily="34" charset="0"/>
              </a:rPr>
              <a:t>יוני 2011</a:t>
            </a:r>
          </a:p>
        </p:txBody>
      </p:sp>
      <p:sp>
        <p:nvSpPr>
          <p:cNvPr id="17419" name="TextBox 11"/>
          <p:cNvSpPr txBox="1">
            <a:spLocks noChangeArrowheads="1"/>
          </p:cNvSpPr>
          <p:nvPr/>
        </p:nvSpPr>
        <p:spPr bwMode="auto">
          <a:xfrm>
            <a:off x="6940550" y="2781300"/>
            <a:ext cx="69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>
                <a:latin typeface="Calibri" pitchFamily="34" charset="0"/>
              </a:rPr>
              <a:t>14 באוג'</a:t>
            </a:r>
          </a:p>
          <a:p>
            <a:r>
              <a:rPr lang="he-IL" sz="1200">
                <a:latin typeface="Calibri" pitchFamily="34" charset="0"/>
              </a:rPr>
              <a:t>2011</a:t>
            </a:r>
          </a:p>
        </p:txBody>
      </p:sp>
      <p:sp>
        <p:nvSpPr>
          <p:cNvPr id="17420" name="TextBox 12"/>
          <p:cNvSpPr txBox="1">
            <a:spLocks noChangeArrowheads="1"/>
          </p:cNvSpPr>
          <p:nvPr/>
        </p:nvSpPr>
        <p:spPr bwMode="auto">
          <a:xfrm>
            <a:off x="5797550" y="2781300"/>
            <a:ext cx="766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>
                <a:latin typeface="Calibri" pitchFamily="34" charset="0"/>
              </a:rPr>
              <a:t>11 בספט'</a:t>
            </a:r>
          </a:p>
          <a:p>
            <a:r>
              <a:rPr lang="he-IL" sz="1200">
                <a:latin typeface="Calibri" pitchFamily="34" charset="0"/>
              </a:rPr>
              <a:t>2011</a:t>
            </a:r>
          </a:p>
        </p:txBody>
      </p:sp>
      <p:sp>
        <p:nvSpPr>
          <p:cNvPr id="17421" name="TextBox 13"/>
          <p:cNvSpPr txBox="1">
            <a:spLocks noChangeArrowheads="1"/>
          </p:cNvSpPr>
          <p:nvPr/>
        </p:nvSpPr>
        <p:spPr bwMode="auto">
          <a:xfrm>
            <a:off x="4733925" y="2781300"/>
            <a:ext cx="722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>
                <a:latin typeface="Calibri" pitchFamily="34" charset="0"/>
              </a:rPr>
              <a:t>24 אוקט'</a:t>
            </a:r>
          </a:p>
          <a:p>
            <a:r>
              <a:rPr lang="he-IL" sz="1200">
                <a:latin typeface="Calibri" pitchFamily="34" charset="0"/>
              </a:rPr>
              <a:t>2011</a:t>
            </a:r>
          </a:p>
        </p:txBody>
      </p:sp>
      <p:sp>
        <p:nvSpPr>
          <p:cNvPr id="17422" name="TextBox 14"/>
          <p:cNvSpPr txBox="1">
            <a:spLocks noChangeArrowheads="1"/>
          </p:cNvSpPr>
          <p:nvPr/>
        </p:nvSpPr>
        <p:spPr bwMode="auto">
          <a:xfrm>
            <a:off x="1476375" y="2781300"/>
            <a:ext cx="544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1200">
                <a:latin typeface="Calibri" pitchFamily="34" charset="0"/>
              </a:rPr>
              <a:t>יולי</a:t>
            </a:r>
          </a:p>
          <a:p>
            <a:r>
              <a:rPr lang="he-IL" sz="1200">
                <a:latin typeface="Calibri" pitchFamily="34" charset="0"/>
              </a:rPr>
              <a:t>2012</a:t>
            </a:r>
          </a:p>
        </p:txBody>
      </p:sp>
      <p:sp>
        <p:nvSpPr>
          <p:cNvPr id="17423" name="TextBox 15"/>
          <p:cNvSpPr txBox="1">
            <a:spLocks noChangeArrowheads="1"/>
          </p:cNvSpPr>
          <p:nvPr/>
        </p:nvSpPr>
        <p:spPr bwMode="auto">
          <a:xfrm>
            <a:off x="0" y="2781300"/>
            <a:ext cx="52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>
                <a:latin typeface="Calibri" pitchFamily="34" charset="0"/>
              </a:rPr>
              <a:t>אוקט'</a:t>
            </a:r>
          </a:p>
          <a:p>
            <a:r>
              <a:rPr lang="he-IL" sz="1200">
                <a:latin typeface="Calibri" pitchFamily="34" charset="0"/>
              </a:rPr>
              <a:t>2012</a:t>
            </a:r>
          </a:p>
        </p:txBody>
      </p:sp>
      <p:sp>
        <p:nvSpPr>
          <p:cNvPr id="17424" name="TextBox 16"/>
          <p:cNvSpPr txBox="1">
            <a:spLocks noChangeArrowheads="1"/>
          </p:cNvSpPr>
          <p:nvPr/>
        </p:nvSpPr>
        <p:spPr bwMode="auto">
          <a:xfrm>
            <a:off x="8459788" y="4437063"/>
            <a:ext cx="525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>
                <a:latin typeface="Calibri" pitchFamily="34" charset="0"/>
              </a:rPr>
              <a:t>אוקט'</a:t>
            </a:r>
          </a:p>
          <a:p>
            <a:r>
              <a:rPr lang="he-IL" sz="1200">
                <a:latin typeface="Calibri" pitchFamily="34" charset="0"/>
              </a:rPr>
              <a:t>2012</a:t>
            </a:r>
          </a:p>
        </p:txBody>
      </p:sp>
      <p:sp>
        <p:nvSpPr>
          <p:cNvPr id="17425" name="TextBox 17"/>
          <p:cNvSpPr txBox="1">
            <a:spLocks noChangeArrowheads="1"/>
          </p:cNvSpPr>
          <p:nvPr/>
        </p:nvSpPr>
        <p:spPr bwMode="auto">
          <a:xfrm>
            <a:off x="3203575" y="4508500"/>
            <a:ext cx="588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>
                <a:latin typeface="Calibri" pitchFamily="34" charset="0"/>
              </a:rPr>
              <a:t>אוגוסט</a:t>
            </a:r>
          </a:p>
          <a:p>
            <a:r>
              <a:rPr lang="he-IL" sz="1200">
                <a:latin typeface="Calibri" pitchFamily="34" charset="0"/>
              </a:rPr>
              <a:t>2013</a:t>
            </a:r>
          </a:p>
        </p:txBody>
      </p:sp>
      <p:sp>
        <p:nvSpPr>
          <p:cNvPr id="17426" name="TextBox 18"/>
          <p:cNvSpPr txBox="1">
            <a:spLocks noChangeArrowheads="1"/>
          </p:cNvSpPr>
          <p:nvPr/>
        </p:nvSpPr>
        <p:spPr bwMode="auto">
          <a:xfrm>
            <a:off x="1403350" y="4437063"/>
            <a:ext cx="63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>
                <a:latin typeface="Calibri" pitchFamily="34" charset="0"/>
              </a:rPr>
              <a:t>דצמבר </a:t>
            </a:r>
          </a:p>
          <a:p>
            <a:r>
              <a:rPr lang="he-IL" sz="1200">
                <a:latin typeface="Calibri" pitchFamily="34" charset="0"/>
              </a:rPr>
              <a:t>2013</a:t>
            </a:r>
          </a:p>
        </p:txBody>
      </p:sp>
      <p:sp>
        <p:nvSpPr>
          <p:cNvPr id="17427" name="TextBox 19"/>
          <p:cNvSpPr txBox="1">
            <a:spLocks noChangeArrowheads="1"/>
          </p:cNvSpPr>
          <p:nvPr/>
        </p:nvSpPr>
        <p:spPr bwMode="auto">
          <a:xfrm>
            <a:off x="7883525" y="1844675"/>
            <a:ext cx="833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b="1" u="sng">
                <a:solidFill>
                  <a:schemeClr val="tx2"/>
                </a:solidFill>
                <a:latin typeface="Calibri" pitchFamily="34" charset="0"/>
              </a:rPr>
              <a:t>שנה א'</a:t>
            </a:r>
          </a:p>
        </p:txBody>
      </p:sp>
      <p:sp>
        <p:nvSpPr>
          <p:cNvPr id="17428" name="מלבן 20"/>
          <p:cNvSpPr>
            <a:spLocks noChangeArrowheads="1"/>
          </p:cNvSpPr>
          <p:nvPr/>
        </p:nvSpPr>
        <p:spPr bwMode="auto">
          <a:xfrm>
            <a:off x="7885113" y="3500438"/>
            <a:ext cx="831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b="1" u="sng">
                <a:solidFill>
                  <a:schemeClr val="tx2"/>
                </a:solidFill>
                <a:latin typeface="Calibri" pitchFamily="34" charset="0"/>
              </a:rPr>
              <a:t>שנה ב'</a:t>
            </a:r>
            <a:endParaRPr lang="he-IL">
              <a:latin typeface="Calibri" pitchFamily="34" charset="0"/>
            </a:endParaRPr>
          </a:p>
        </p:txBody>
      </p:sp>
      <p:sp>
        <p:nvSpPr>
          <p:cNvPr id="17429" name="מלבן 21"/>
          <p:cNvSpPr>
            <a:spLocks noChangeArrowheads="1"/>
          </p:cNvSpPr>
          <p:nvPr/>
        </p:nvSpPr>
        <p:spPr bwMode="auto">
          <a:xfrm>
            <a:off x="3651250" y="5157788"/>
            <a:ext cx="52101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200" b="1">
                <a:solidFill>
                  <a:schemeClr val="tx2"/>
                </a:solidFill>
                <a:latin typeface="Calibri" pitchFamily="34" charset="0"/>
              </a:rPr>
              <a:t>הערה: - 1. במשך הלימודים בשנים א' ו- ב' יתקיימו בימי שישי לימודי השלמה ימיים</a:t>
            </a:r>
          </a:p>
          <a:p>
            <a:r>
              <a:rPr lang="he-IL" sz="1200" b="1">
                <a:solidFill>
                  <a:schemeClr val="tx2"/>
                </a:solidFill>
                <a:latin typeface="Calibri" pitchFamily="34" charset="0"/>
              </a:rPr>
              <a:t>             2. משך ההתמחות המעשית –6- 12 חודשי - ים.</a:t>
            </a:r>
          </a:p>
          <a:p>
            <a:r>
              <a:rPr lang="he-IL" sz="1200" b="1">
                <a:solidFill>
                  <a:schemeClr val="tx2"/>
                </a:solidFill>
                <a:latin typeface="Calibri" pitchFamily="34" charset="0"/>
              </a:rPr>
              <a:t>             3. לסטודנטים תינתן במהלך כל ההכשרה העיונית מלגת קיום.</a:t>
            </a:r>
            <a:endParaRPr lang="he-IL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4338" name="מסמך" r:id="rId3" imgW="6220082" imgH="723176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683568" y="188640"/>
            <a:ext cx="80698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נושאי הלימוד העיוני הימי</a:t>
            </a:r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4967288" y="1412875"/>
            <a:ext cx="3605212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600" b="1" u="sng">
                <a:solidFill>
                  <a:schemeClr val="tx2"/>
                </a:solidFill>
                <a:latin typeface="Calibri" pitchFamily="34" charset="0"/>
              </a:rPr>
              <a:t>נושאי הגרעין</a:t>
            </a:r>
            <a:endParaRPr lang="he-IL" sz="160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מערכות חשמל באוניה                14 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מנועים סינכרוניים וגנרטורים        10 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תרמודינאמיקה                          105ש"ל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כימיה                                      40 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אנגלית ימית                             40 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בטיחות באוניה ובטיחות אישית    50 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מכונאות מנוע ומערכות ים             84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מכונאות כללית                          110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מכונאות קיטור לאוניות דיזל         40  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מבנה אוניות                              72 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יציבות אוניות                             </a:t>
            </a:r>
            <a:r>
              <a:rPr lang="he-IL" sz="1600" u="sng">
                <a:solidFill>
                  <a:schemeClr val="tx2"/>
                </a:solidFill>
                <a:latin typeface="Calibri" pitchFamily="34" charset="0"/>
              </a:rPr>
              <a:t>55 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                                               620 ש"ל</a:t>
            </a:r>
          </a:p>
          <a:p>
            <a:endParaRPr lang="he-IL" sz="1600">
              <a:latin typeface="Calibri" pitchFamily="34" charset="0"/>
            </a:endParaRPr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900113" y="1268413"/>
            <a:ext cx="3475037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1600" b="1" u="sng">
                <a:solidFill>
                  <a:schemeClr val="tx2"/>
                </a:solidFill>
                <a:latin typeface="Calibri" pitchFamily="34" charset="0"/>
              </a:rPr>
              <a:t>סדנאות תחזוקה ותיקונים</a:t>
            </a:r>
            <a:r>
              <a:rPr lang="he-IL" sz="1600" u="sng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       310 ש"ל</a:t>
            </a:r>
            <a:endParaRPr lang="he-IL" sz="1600" b="1" u="sng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ריתוך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מסגרות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עיבוד שבבי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מכונאות מנוע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מכונאות כללית</a:t>
            </a:r>
          </a:p>
          <a:p>
            <a:endParaRPr lang="he-IL" sz="160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he-IL" sz="1600" b="1" u="sng">
                <a:solidFill>
                  <a:schemeClr val="tx2"/>
                </a:solidFill>
                <a:latin typeface="Calibri" pitchFamily="34" charset="0"/>
              </a:rPr>
              <a:t>השתלמויות מקצועיות</a:t>
            </a:r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             200 ש"ל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כיבוי אש מתקדם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יחסי אנוש</a:t>
            </a: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עזרה רפואית</a:t>
            </a:r>
          </a:p>
          <a:p>
            <a:r>
              <a:rPr lang="en-US" sz="1600">
                <a:solidFill>
                  <a:schemeClr val="tx2"/>
                </a:solidFill>
                <a:latin typeface="Calibri" pitchFamily="34" charset="0"/>
              </a:rPr>
              <a:t>S.S.O</a:t>
            </a:r>
            <a:endParaRPr lang="he-IL" sz="160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חוקים ואמנות</a:t>
            </a:r>
          </a:p>
          <a:p>
            <a:endParaRPr lang="he-IL" sz="160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he-IL" sz="1600" b="1" u="sng">
                <a:solidFill>
                  <a:schemeClr val="tx2"/>
                </a:solidFill>
                <a:latin typeface="Calibri" pitchFamily="34" charset="0"/>
              </a:rPr>
              <a:t>קורסים בסיסיים</a:t>
            </a:r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                    55  ש"ל</a:t>
            </a:r>
          </a:p>
          <a:p>
            <a:endParaRPr lang="he-IL" sz="1600" b="1" u="sng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he-IL" sz="1600" b="1" u="sng">
                <a:solidFill>
                  <a:schemeClr val="tx2"/>
                </a:solidFill>
                <a:latin typeface="Calibri" pitchFamily="34" charset="0"/>
              </a:rPr>
              <a:t>חשמל מתח גבוה</a:t>
            </a:r>
            <a:r>
              <a:rPr lang="he-IL" sz="1600">
                <a:solidFill>
                  <a:schemeClr val="tx2"/>
                </a:solidFill>
                <a:latin typeface="Calibri" pitchFamily="34" charset="0"/>
              </a:rPr>
              <a:t>                   32  ש"ל</a:t>
            </a:r>
            <a:endParaRPr lang="he-IL" sz="1600" b="1" u="sng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7019925" y="1196975"/>
            <a:ext cx="1819275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he-IL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שכר לימוד</a:t>
            </a:r>
          </a:p>
        </p:txBody>
      </p:sp>
      <p:sp>
        <p:nvSpPr>
          <p:cNvPr id="3" name="WordArt 7"/>
          <p:cNvSpPr>
            <a:spLocks noChangeArrowheads="1" noChangeShapeType="1" noTextEdit="1"/>
          </p:cNvSpPr>
          <p:nvPr/>
        </p:nvSpPr>
        <p:spPr bwMode="auto">
          <a:xfrm>
            <a:off x="2771775" y="2781300"/>
            <a:ext cx="3968750" cy="16748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he-IL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קריירה לכל החיים</a:t>
            </a: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50875" y="1989138"/>
            <a:ext cx="2495550" cy="3333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he-IL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השמה</a:t>
            </a:r>
          </a:p>
        </p:txBody>
      </p:sp>
      <p:sp>
        <p:nvSpPr>
          <p:cNvPr id="5" name="WordArt 9"/>
          <p:cNvSpPr>
            <a:spLocks noChangeArrowheads="1" noChangeShapeType="1" noTextEdit="1"/>
          </p:cNvSpPr>
          <p:nvPr/>
        </p:nvSpPr>
        <p:spPr bwMode="auto">
          <a:xfrm>
            <a:off x="5148263" y="4941888"/>
            <a:ext cx="3781425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he-IL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אוירת לימודים תומכת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2411413" y="6021388"/>
            <a:ext cx="47529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רכישת מקצוע בינלאומי</a:t>
            </a:r>
          </a:p>
        </p:txBody>
      </p:sp>
      <p:sp>
        <p:nvSpPr>
          <p:cNvPr id="7" name="WordArt 11"/>
          <p:cNvSpPr>
            <a:spLocks noChangeArrowheads="1" noChangeShapeType="1" noTextEdit="1"/>
          </p:cNvSpPr>
          <p:nvPr/>
        </p:nvSpPr>
        <p:spPr bwMode="auto">
          <a:xfrm>
            <a:off x="0" y="347663"/>
            <a:ext cx="8020050" cy="1066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he-IL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היתרונות בהכשרה אצלינו</a:t>
            </a:r>
          </a:p>
        </p:txBody>
      </p:sp>
      <p:sp>
        <p:nvSpPr>
          <p:cNvPr id="8" name="WordArt 14"/>
          <p:cNvSpPr>
            <a:spLocks noChangeArrowheads="1" noChangeShapeType="1" noTextEdit="1"/>
          </p:cNvSpPr>
          <p:nvPr/>
        </p:nvSpPr>
        <p:spPr bwMode="auto">
          <a:xfrm>
            <a:off x="1987550" y="4019550"/>
            <a:ext cx="67056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he-IL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לימודים בשיטות ועזרי לימוד מתקדמים</a:t>
            </a:r>
          </a:p>
        </p:txBody>
      </p:sp>
      <p:sp>
        <p:nvSpPr>
          <p:cNvPr id="9" name="WordArt 15"/>
          <p:cNvSpPr>
            <a:spLocks noChangeArrowheads="1" noChangeShapeType="1" noTextEdit="1"/>
          </p:cNvSpPr>
          <p:nvPr/>
        </p:nvSpPr>
        <p:spPr bwMode="auto">
          <a:xfrm>
            <a:off x="3540125" y="2057400"/>
            <a:ext cx="299085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he-IL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החוויה לפקד בים</a:t>
            </a:r>
          </a:p>
        </p:txBody>
      </p:sp>
      <p:sp>
        <p:nvSpPr>
          <p:cNvPr id="21513" name="WordArt 16"/>
          <p:cNvSpPr>
            <a:spLocks noChangeArrowheads="1" noChangeShapeType="1" noTextEdit="1"/>
          </p:cNvSpPr>
          <p:nvPr/>
        </p:nvSpPr>
        <p:spPr bwMode="auto">
          <a:xfrm>
            <a:off x="179388" y="5445125"/>
            <a:ext cx="49625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מסלול לימודים וקריירה מואץ</a:t>
            </a:r>
          </a:p>
        </p:txBody>
      </p:sp>
      <p:pic>
        <p:nvPicPr>
          <p:cNvPr id="21514" name="Picture 17" descr="בקרת מנוע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492375"/>
            <a:ext cx="25320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8" descr="02_big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2420938"/>
            <a:ext cx="1938338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591</Words>
  <Application>Microsoft Office PowerPoint</Application>
  <PresentationFormat>On-screen Show (4:3)</PresentationFormat>
  <Paragraphs>138</Paragraphs>
  <Slides>7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4</vt:i4>
      </vt:variant>
      <vt:variant>
        <vt:lpstr>תבנית עיצוב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David</vt:lpstr>
      <vt:lpstr>ערכת נושא Office</vt:lpstr>
      <vt:lpstr>Acrobat Document</vt:lpstr>
      <vt:lpstr>מסמך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yaron</dc:creator>
  <cp:lastModifiedBy>lib</cp:lastModifiedBy>
  <cp:revision>30</cp:revision>
  <dcterms:created xsi:type="dcterms:W3CDTF">2011-03-01T12:19:10Z</dcterms:created>
  <dcterms:modified xsi:type="dcterms:W3CDTF">2011-08-18T08:42:07Z</dcterms:modified>
</cp:coreProperties>
</file>